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23A1-2007-41FC-AE12-605FC87854E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635C-F052-4F7A-950E-A5946E145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635C-F052-4F7A-950E-A5946E1451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642415-BFE0-41CD-B9BF-1EA10FAE19A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CAC5D8-B408-416F-808F-724C358AF4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Forecasting the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F.	Winds </a:t>
            </a:r>
            <a:r>
              <a:rPr lang="en-US" dirty="0" smtClean="0"/>
              <a:t>are </a:t>
            </a:r>
            <a:r>
              <a:rPr lang="en-US" dirty="0" smtClean="0"/>
              <a:t>shown </a:t>
            </a:r>
            <a:r>
              <a:rPr lang="en-US" dirty="0" smtClean="0"/>
              <a:t>as </a:t>
            </a:r>
            <a:r>
              <a:rPr lang="en-US" u="sng" dirty="0" smtClean="0"/>
              <a:t>blowing from the </a:t>
            </a:r>
            <a:r>
              <a:rPr lang="en-US" dirty="0" smtClean="0"/>
              <a:t>	</a:t>
            </a:r>
            <a:r>
              <a:rPr lang="en-US" u="sng" dirty="0" smtClean="0"/>
              <a:t>direction </a:t>
            </a:r>
            <a:r>
              <a:rPr lang="en-US" u="sng" dirty="0" smtClean="0"/>
              <a:t>that the tail is drawn</a:t>
            </a:r>
            <a:r>
              <a:rPr lang="en-US" dirty="0" smtClean="0"/>
              <a:t>. Measured in </a:t>
            </a:r>
            <a:r>
              <a:rPr lang="en-US" dirty="0" smtClean="0"/>
              <a:t>	</a:t>
            </a:r>
            <a:r>
              <a:rPr lang="en-US" u="sng" dirty="0" smtClean="0"/>
              <a:t>knots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91000" y="2925404"/>
            <a:ext cx="4350327" cy="3276600"/>
            <a:chOff x="4191000" y="2925404"/>
            <a:chExt cx="4350327" cy="327660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34" r="16472"/>
            <a:stretch/>
          </p:blipFill>
          <p:spPr bwMode="auto">
            <a:xfrm>
              <a:off x="4191000" y="2925404"/>
              <a:ext cx="4350327" cy="327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604163" y="5257800"/>
              <a:ext cx="1524000" cy="646331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</p:txBody>
        </p:sp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16647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3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G. 	The </a:t>
            </a:r>
            <a:r>
              <a:rPr lang="en-US" dirty="0" smtClean="0"/>
              <a:t>wind barb shows the speed using </a:t>
            </a:r>
            <a:r>
              <a:rPr lang="en-US" dirty="0" smtClean="0"/>
              <a:t>	"</a:t>
            </a:r>
            <a:r>
              <a:rPr lang="en-US" u="sng" dirty="0" smtClean="0"/>
              <a:t>flags</a:t>
            </a:r>
            <a:r>
              <a:rPr lang="en-US" dirty="0" smtClean="0"/>
              <a:t>" on the end.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* Each half of a flag depicts five knots</a:t>
            </a:r>
          </a:p>
          <a:p>
            <a:pPr marL="0" indent="0">
              <a:buNone/>
            </a:pPr>
            <a:r>
              <a:rPr lang="en-US" sz="2400" dirty="0" smtClean="0"/>
              <a:t>	* Each full flag depicts 10 knots</a:t>
            </a:r>
          </a:p>
          <a:p>
            <a:pPr marL="0" indent="0">
              <a:buNone/>
            </a:pPr>
            <a:r>
              <a:rPr lang="en-US" sz="2400" dirty="0" smtClean="0"/>
              <a:t>	* Each pennant (filled triangle) depicts 50 knots.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4270663" y="3517305"/>
            <a:ext cx="4572000" cy="3044825"/>
            <a:chOff x="4291445" y="3517305"/>
            <a:chExt cx="4572000" cy="3044825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10" r="16602"/>
            <a:stretch/>
          </p:blipFill>
          <p:spPr bwMode="auto">
            <a:xfrm>
              <a:off x="4291445" y="3517305"/>
              <a:ext cx="4572000" cy="304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291445" y="5569527"/>
              <a:ext cx="1562100" cy="92333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14287"/>
            <a:ext cx="3657600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7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H.	On </a:t>
            </a:r>
            <a:r>
              <a:rPr lang="en-US" dirty="0" smtClean="0"/>
              <a:t>the top right corner of the model for a </a:t>
            </a:r>
            <a:r>
              <a:rPr lang="en-US" dirty="0" smtClean="0"/>
              <a:t>	surface </a:t>
            </a:r>
            <a:r>
              <a:rPr lang="en-US" dirty="0" smtClean="0"/>
              <a:t>weather map is the </a:t>
            </a:r>
            <a:r>
              <a:rPr lang="en-US" u="sng" dirty="0" smtClean="0"/>
              <a:t>air</a:t>
            </a:r>
            <a:r>
              <a:rPr lang="en-US" dirty="0" smtClean="0"/>
              <a:t> </a:t>
            </a:r>
            <a:r>
              <a:rPr lang="en-US" dirty="0" smtClean="0"/>
              <a:t>pressure </a:t>
            </a:r>
            <a:r>
              <a:rPr lang="en-US" dirty="0" smtClean="0"/>
              <a:t>in </a:t>
            </a:r>
            <a:r>
              <a:rPr lang="en-US" dirty="0" smtClean="0"/>
              <a:t>	</a:t>
            </a:r>
            <a:r>
              <a:rPr lang="en-US" u="sng" dirty="0" err="1" smtClean="0"/>
              <a:t>millibars</a:t>
            </a:r>
            <a:r>
              <a:rPr lang="en-US" u="sng" dirty="0" smtClean="0"/>
              <a:t> </a:t>
            </a:r>
            <a:r>
              <a:rPr lang="en-US" u="sng" dirty="0" smtClean="0"/>
              <a:t>(</a:t>
            </a:r>
            <a:r>
              <a:rPr lang="en-US" u="sng" dirty="0" err="1" smtClean="0"/>
              <a:t>mb</a:t>
            </a:r>
            <a:r>
              <a:rPr lang="en-US" u="sng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*</a:t>
            </a:r>
            <a:r>
              <a:rPr lang="en-US" sz="2400" dirty="0" smtClean="0"/>
              <a:t>Pressure range is 960mb to </a:t>
            </a:r>
            <a:r>
              <a:rPr lang="en-US" sz="2400" dirty="0" smtClean="0"/>
              <a:t>1040 </a:t>
            </a:r>
            <a:r>
              <a:rPr lang="en-US" sz="2400" dirty="0" err="1" smtClean="0"/>
              <a:t>mb</a:t>
            </a:r>
            <a:endParaRPr lang="en-US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94739"/>
            <a:ext cx="4953000" cy="309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7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J.	Rain</a:t>
            </a:r>
            <a:r>
              <a:rPr lang="en-US" dirty="0" smtClean="0"/>
              <a:t>, </a:t>
            </a:r>
            <a:r>
              <a:rPr lang="en-US" u="sng" dirty="0" smtClean="0"/>
              <a:t>snow</a:t>
            </a:r>
            <a:r>
              <a:rPr lang="en-US" dirty="0" smtClean="0"/>
              <a:t>, sleet and </a:t>
            </a:r>
            <a:r>
              <a:rPr lang="en-US" u="sng" dirty="0" smtClean="0"/>
              <a:t>hail</a:t>
            </a:r>
            <a:r>
              <a:rPr lang="en-US" dirty="0" smtClean="0"/>
              <a:t>. Measures </a:t>
            </a:r>
            <a:r>
              <a:rPr lang="en-US" dirty="0" smtClean="0"/>
              <a:t>	precipitation </a:t>
            </a:r>
            <a:r>
              <a:rPr lang="en-US" dirty="0" smtClean="0"/>
              <a:t>in inches for the last </a:t>
            </a:r>
            <a:r>
              <a:rPr lang="en-US" u="sng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hours.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31" y="3124200"/>
            <a:ext cx="4956175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3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get one of the station model handouts off of the table and work with your partner to try identify each section of the station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of the atmosphere at a given </a:t>
            </a:r>
            <a:r>
              <a:rPr lang="en-US" u="sng" dirty="0" smtClean="0"/>
              <a:t>time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/>
              <a:t>place</a:t>
            </a:r>
            <a:r>
              <a:rPr lang="en-US" dirty="0" smtClean="0"/>
              <a:t>, with respect to variables such as </a:t>
            </a:r>
            <a:r>
              <a:rPr lang="en-US" u="sng" dirty="0" smtClean="0"/>
              <a:t>temperature, </a:t>
            </a:r>
            <a:r>
              <a:rPr lang="en-US" dirty="0" smtClean="0"/>
              <a:t>moisture, </a:t>
            </a:r>
            <a:r>
              <a:rPr lang="en-US" u="sng" dirty="0" smtClean="0"/>
              <a:t>wind </a:t>
            </a:r>
            <a:r>
              <a:rPr lang="en-US" dirty="0" smtClean="0"/>
              <a:t> </a:t>
            </a:r>
            <a:r>
              <a:rPr lang="en-US" u="sng" dirty="0" smtClean="0"/>
              <a:t>speed</a:t>
            </a:r>
            <a:r>
              <a:rPr lang="en-US" dirty="0" smtClean="0"/>
              <a:t>, and air </a:t>
            </a:r>
            <a:r>
              <a:rPr lang="en-US" u="sng" dirty="0" smtClean="0"/>
              <a:t>pressure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5728606" cy="320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6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station model </a:t>
            </a:r>
            <a:r>
              <a:rPr lang="en-US" dirty="0" smtClean="0"/>
              <a:t>is a small circle that shows the location of a weather station. The station model is surrounded by a set of symbols and numbers, which represent weather data.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96607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6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Weather Map Symbols</a:t>
            </a:r>
            <a:endParaRPr lang="en-US" dirty="0"/>
          </a:p>
        </p:txBody>
      </p:sp>
      <p:pic>
        <p:nvPicPr>
          <p:cNvPr id="1026" name="Picture 1" descr="E:\nphs\esrt p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99"/>
          <a:stretch/>
        </p:blipFill>
        <p:spPr bwMode="auto">
          <a:xfrm>
            <a:off x="914400" y="1905000"/>
            <a:ext cx="759393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0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(F)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Temperature is measured </a:t>
            </a:r>
            <a:r>
              <a:rPr lang="en-US" dirty="0" smtClean="0"/>
              <a:t>in </a:t>
            </a:r>
            <a:r>
              <a:rPr lang="en-US" dirty="0" smtClean="0">
                <a:latin typeface="Calibri"/>
                <a:cs typeface="Calibri"/>
              </a:rPr>
              <a:t>⁰</a:t>
            </a:r>
            <a:r>
              <a:rPr lang="en-US" dirty="0" smtClean="0"/>
              <a:t> F.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30" y="2438400"/>
            <a:ext cx="1838770" cy="375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4191000" cy="45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8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Dewpoint</a:t>
            </a:r>
            <a:r>
              <a:rPr lang="en-US" dirty="0" smtClean="0"/>
              <a:t> (F)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5" y="1565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B. 	The </a:t>
            </a:r>
            <a:r>
              <a:rPr lang="en-US" dirty="0" smtClean="0"/>
              <a:t>dew point is the temperature to which a </a:t>
            </a:r>
            <a:r>
              <a:rPr lang="en-US" dirty="0" smtClean="0"/>
              <a:t>	volume </a:t>
            </a:r>
            <a:r>
              <a:rPr lang="en-US" dirty="0" smtClean="0"/>
              <a:t>of </a:t>
            </a:r>
            <a:r>
              <a:rPr lang="en-US" u="sng" dirty="0" smtClean="0"/>
              <a:t>humid</a:t>
            </a:r>
            <a:r>
              <a:rPr lang="en-US" dirty="0" smtClean="0"/>
              <a:t> air must be </a:t>
            </a:r>
            <a:r>
              <a:rPr lang="en-US" u="sng" dirty="0" smtClean="0"/>
              <a:t>cooled</a:t>
            </a:r>
            <a:r>
              <a:rPr lang="en-US" dirty="0" smtClean="0"/>
              <a:t> </a:t>
            </a:r>
            <a:r>
              <a:rPr lang="en-US" dirty="0" smtClean="0"/>
              <a:t>for 	</a:t>
            </a:r>
            <a:r>
              <a:rPr lang="en-US" u="sng" dirty="0" smtClean="0"/>
              <a:t>water</a:t>
            </a:r>
            <a:r>
              <a:rPr lang="en-US" dirty="0" smtClean="0"/>
              <a:t> </a:t>
            </a:r>
            <a:r>
              <a:rPr lang="en-US" u="sng" dirty="0" smtClean="0"/>
              <a:t>vapor</a:t>
            </a:r>
            <a:r>
              <a:rPr lang="en-US" dirty="0" smtClean="0"/>
              <a:t> to </a:t>
            </a:r>
            <a:r>
              <a:rPr lang="en-US" dirty="0" smtClean="0"/>
              <a:t>change </a:t>
            </a:r>
            <a:r>
              <a:rPr lang="en-US" dirty="0" smtClean="0"/>
              <a:t>into liquid water.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28182"/>
            <a:ext cx="2526145" cy="275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3276600" cy="354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2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C. 	The </a:t>
            </a:r>
            <a:r>
              <a:rPr lang="en-US" dirty="0" smtClean="0"/>
              <a:t>present weather symbol </a:t>
            </a:r>
            <a:r>
              <a:rPr lang="en-US" dirty="0" smtClean="0"/>
              <a:t>shows </a:t>
            </a:r>
            <a:r>
              <a:rPr lang="en-US" dirty="0" smtClean="0"/>
              <a:t>the </a:t>
            </a:r>
            <a:r>
              <a:rPr lang="en-US" dirty="0" smtClean="0"/>
              <a:t>	</a:t>
            </a:r>
            <a:r>
              <a:rPr lang="en-US" u="sng" dirty="0" smtClean="0"/>
              <a:t>current</a:t>
            </a:r>
            <a:r>
              <a:rPr lang="en-US" dirty="0" smtClean="0"/>
              <a:t> </a:t>
            </a:r>
            <a:r>
              <a:rPr lang="en-US" u="sng" dirty="0" smtClean="0"/>
              <a:t>weather</a:t>
            </a:r>
            <a:r>
              <a:rPr lang="en-US" dirty="0" smtClean="0"/>
              <a:t> which normally is </a:t>
            </a:r>
            <a:r>
              <a:rPr lang="en-US" dirty="0" smtClean="0"/>
              <a:t>	obstructing </a:t>
            </a:r>
            <a:r>
              <a:rPr lang="en-US" dirty="0" smtClean="0"/>
              <a:t>the visibility at the time of </a:t>
            </a:r>
            <a:r>
              <a:rPr lang="en-US" dirty="0" smtClean="0"/>
              <a:t>	observation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0606"/>
          <a:stretch/>
        </p:blipFill>
        <p:spPr bwMode="auto">
          <a:xfrm>
            <a:off x="3429000" y="3352801"/>
            <a:ext cx="5638799" cy="26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6" y="3639415"/>
            <a:ext cx="2808204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5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in 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	The </a:t>
            </a:r>
            <a:r>
              <a:rPr lang="en-US" dirty="0" smtClean="0"/>
              <a:t>visibility itself is shown as a number, in </a:t>
            </a:r>
            <a:r>
              <a:rPr lang="en-US" dirty="0" smtClean="0"/>
              <a:t>	the unit of </a:t>
            </a:r>
            <a:r>
              <a:rPr lang="en-US" u="sng" dirty="0" smtClean="0"/>
              <a:t>miles</a:t>
            </a:r>
            <a:r>
              <a:rPr lang="en-US" dirty="0" smtClean="0"/>
              <a:t> in </a:t>
            </a:r>
            <a:r>
              <a:rPr lang="en-US" dirty="0" smtClean="0"/>
              <a:t>the United </a:t>
            </a:r>
            <a:r>
              <a:rPr lang="en-US" dirty="0" smtClean="0"/>
              <a:t>States. 		It describes </a:t>
            </a:r>
            <a:r>
              <a:rPr lang="en-US" dirty="0" smtClean="0"/>
              <a:t>how </a:t>
            </a:r>
            <a:r>
              <a:rPr lang="en-US" u="sng" dirty="0" smtClean="0"/>
              <a:t>far the observer </a:t>
            </a:r>
            <a:r>
              <a:rPr lang="en-US" u="sng" dirty="0" smtClean="0"/>
              <a:t>can </a:t>
            </a:r>
            <a:r>
              <a:rPr lang="en-US" dirty="0" smtClean="0"/>
              <a:t>	</a:t>
            </a:r>
            <a:r>
              <a:rPr lang="en-US" u="sng" dirty="0" smtClean="0"/>
              <a:t>see </a:t>
            </a:r>
            <a:r>
              <a:rPr lang="en-US" u="sng" dirty="0" smtClean="0"/>
              <a:t>at that time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75844"/>
            <a:ext cx="3886200" cy="337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5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E. If </a:t>
            </a:r>
            <a:r>
              <a:rPr lang="en-US" dirty="0" smtClean="0"/>
              <a:t>the circle is completely </a:t>
            </a:r>
            <a:r>
              <a:rPr lang="en-US" u="sng" dirty="0" smtClean="0"/>
              <a:t>filled</a:t>
            </a:r>
            <a:r>
              <a:rPr lang="en-US" dirty="0" smtClean="0"/>
              <a:t> in</a:t>
            </a:r>
            <a:r>
              <a:rPr lang="en-US" dirty="0" smtClean="0"/>
              <a:t>, </a:t>
            </a:r>
            <a:r>
              <a:rPr lang="en-US" dirty="0" smtClean="0"/>
              <a:t>it is </a:t>
            </a:r>
            <a:r>
              <a:rPr lang="en-US" u="sng" dirty="0" smtClean="0"/>
              <a:t>overcast</a:t>
            </a:r>
            <a:r>
              <a:rPr lang="en-US" dirty="0" smtClean="0"/>
              <a:t>. </a:t>
            </a:r>
            <a:r>
              <a:rPr lang="en-US" dirty="0" smtClean="0"/>
              <a:t>  If </a:t>
            </a:r>
            <a:r>
              <a:rPr lang="en-US" dirty="0" smtClean="0"/>
              <a:t>conditions are completely </a:t>
            </a:r>
            <a:r>
              <a:rPr lang="en-US" u="sng" dirty="0" smtClean="0"/>
              <a:t>clear</a:t>
            </a:r>
            <a:r>
              <a:rPr lang="en-US" dirty="0" smtClean="0"/>
              <a:t>, the circle is </a:t>
            </a:r>
            <a:r>
              <a:rPr lang="en-US" u="sng" dirty="0" smtClean="0"/>
              <a:t>empty</a:t>
            </a:r>
            <a:r>
              <a:rPr lang="en-US" dirty="0" smtClean="0"/>
              <a:t>. If conditions are partly </a:t>
            </a:r>
            <a:r>
              <a:rPr lang="en-US" u="sng" dirty="0" smtClean="0"/>
              <a:t>cloudy</a:t>
            </a:r>
            <a:r>
              <a:rPr lang="en-US" dirty="0" smtClean="0"/>
              <a:t>, the circle  is partially filled in.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00400"/>
            <a:ext cx="3657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</TotalTime>
  <Words>189</Words>
  <Application>Microsoft Office PowerPoint</Application>
  <PresentationFormat>On-screen Show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Forecasting the Weather</vt:lpstr>
      <vt:lpstr>Weather</vt:lpstr>
      <vt:lpstr>STATION MODEL</vt:lpstr>
      <vt:lpstr>Key to Weather Map Symbols</vt:lpstr>
      <vt:lpstr>Temperature (F)</vt:lpstr>
      <vt:lpstr>Dewpoint (F)</vt:lpstr>
      <vt:lpstr>Present Weather</vt:lpstr>
      <vt:lpstr>Visibility in Miles</vt:lpstr>
      <vt:lpstr>Cloud Cover</vt:lpstr>
      <vt:lpstr>Wind Direction</vt:lpstr>
      <vt:lpstr>Wind Speed</vt:lpstr>
      <vt:lpstr>Air Pressure</vt:lpstr>
      <vt:lpstr>Precipitation</vt:lpstr>
      <vt:lpstr>Now Lets Practice!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Forecasting the Weather</dc:title>
  <dc:creator>Teacher</dc:creator>
  <cp:lastModifiedBy>Teacher</cp:lastModifiedBy>
  <cp:revision>14</cp:revision>
  <dcterms:created xsi:type="dcterms:W3CDTF">2012-12-13T08:31:44Z</dcterms:created>
  <dcterms:modified xsi:type="dcterms:W3CDTF">2012-12-13T15:36:28Z</dcterms:modified>
</cp:coreProperties>
</file>